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Beatrix Antiqua ExtraBlack" charset="1" panose="02000503080000020003"/>
      <p:regular r:id="rId12"/>
    </p:embeddedFont>
    <p:embeddedFont>
      <p:font typeface="Beatrix Antiqua ExtraBlack Italics" charset="1" panose="02000505000000020003"/>
      <p:regular r:id="rId13"/>
    </p:embeddedFont>
    <p:embeddedFont>
      <p:font typeface="Arsenica Antiqua ExtraBold" charset="1" panose="00000900000000000000"/>
      <p:regular r:id="rId14"/>
    </p:embeddedFont>
    <p:embeddedFont>
      <p:font typeface="Arsenica Antiqua ExtraBold Italics" charset="1" panose="00000900000000000000"/>
      <p:regular r:id="rId15"/>
    </p:embeddedFont>
    <p:embeddedFont>
      <p:font typeface="Arturo Heavy" charset="1" panose="02000503020000020004"/>
      <p:regular r:id="rId16"/>
    </p:embeddedFont>
    <p:embeddedFont>
      <p:font typeface="Arturo Heavy Italics" charset="1" panose="020005030200000200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18.pn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611" t="0" r="20806" b="502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342900"/>
            <a:ext cx="18288000" cy="1371600"/>
            <a:chOff x="0" y="0"/>
            <a:chExt cx="6186311" cy="463973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186311" cy="463973"/>
            </a:xfrm>
            <a:custGeom>
              <a:avLst/>
              <a:gdLst/>
              <a:ahLst/>
              <a:cxnLst/>
              <a:rect r="r" b="b" t="t" l="l"/>
              <a:pathLst>
                <a:path h="463973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463973"/>
                  </a:lnTo>
                  <a:lnTo>
                    <a:pt x="0" y="463973"/>
                  </a:lnTo>
                  <a:close/>
                </a:path>
              </a:pathLst>
            </a:custGeom>
            <a:solidFill>
              <a:srgbClr val="CAD1AA">
                <a:alpha val="81961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342499" y="2907290"/>
            <a:ext cx="5396220" cy="1120559"/>
            <a:chOff x="0" y="0"/>
            <a:chExt cx="3561656" cy="739601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3561656" cy="739600"/>
            </a:xfrm>
            <a:custGeom>
              <a:avLst/>
              <a:gdLst/>
              <a:ahLst/>
              <a:cxnLst/>
              <a:rect r="r" b="b" t="t" l="l"/>
              <a:pathLst>
                <a:path h="739600" w="3561656">
                  <a:moveTo>
                    <a:pt x="0" y="0"/>
                  </a:moveTo>
                  <a:lnTo>
                    <a:pt x="3561656" y="0"/>
                  </a:lnTo>
                  <a:lnTo>
                    <a:pt x="3561656" y="739600"/>
                  </a:lnTo>
                  <a:lnTo>
                    <a:pt x="0" y="739600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483249" y="2907290"/>
            <a:ext cx="4548328" cy="1120559"/>
            <a:chOff x="0" y="0"/>
            <a:chExt cx="2913338" cy="717751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913338" cy="717751"/>
            </a:xfrm>
            <a:custGeom>
              <a:avLst/>
              <a:gdLst/>
              <a:ahLst/>
              <a:cxnLst/>
              <a:rect r="r" b="b" t="t" l="l"/>
              <a:pathLst>
                <a:path h="717751" w="2913338">
                  <a:moveTo>
                    <a:pt x="0" y="0"/>
                  </a:moveTo>
                  <a:lnTo>
                    <a:pt x="2913338" y="0"/>
                  </a:lnTo>
                  <a:lnTo>
                    <a:pt x="2913338" y="717751"/>
                  </a:lnTo>
                  <a:lnTo>
                    <a:pt x="0" y="717751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83249" y="7405019"/>
            <a:ext cx="645443" cy="645443"/>
            <a:chOff x="0" y="0"/>
            <a:chExt cx="1913890" cy="191389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820846" y="2907290"/>
            <a:ext cx="3941008" cy="1120559"/>
            <a:chOff x="0" y="0"/>
            <a:chExt cx="2867243" cy="815252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2867243" cy="815252"/>
            </a:xfrm>
            <a:custGeom>
              <a:avLst/>
              <a:gdLst/>
              <a:ahLst/>
              <a:cxnLst/>
              <a:rect r="r" b="b" t="t" l="l"/>
              <a:pathLst>
                <a:path h="815252" w="2867243">
                  <a:moveTo>
                    <a:pt x="0" y="0"/>
                  </a:moveTo>
                  <a:lnTo>
                    <a:pt x="2867243" y="0"/>
                  </a:lnTo>
                  <a:lnTo>
                    <a:pt x="2867243" y="815252"/>
                  </a:lnTo>
                  <a:lnTo>
                    <a:pt x="0" y="815252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623269" y="2907290"/>
            <a:ext cx="1820886" cy="1120559"/>
            <a:chOff x="0" y="0"/>
            <a:chExt cx="2118365" cy="1303625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2118365" cy="1303625"/>
            </a:xfrm>
            <a:custGeom>
              <a:avLst/>
              <a:gdLst/>
              <a:ahLst/>
              <a:cxnLst/>
              <a:rect r="r" b="b" t="t" l="l"/>
              <a:pathLst>
                <a:path h="1303625" w="2118365">
                  <a:moveTo>
                    <a:pt x="0" y="0"/>
                  </a:moveTo>
                  <a:lnTo>
                    <a:pt x="2118365" y="0"/>
                  </a:lnTo>
                  <a:lnTo>
                    <a:pt x="2118365" y="1303625"/>
                  </a:lnTo>
                  <a:lnTo>
                    <a:pt x="0" y="1303625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275284" y="6169239"/>
            <a:ext cx="3207838" cy="3117003"/>
            <a:chOff x="0" y="0"/>
            <a:chExt cx="1913890" cy="1859695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913890" cy="1859695"/>
            </a:xfrm>
            <a:custGeom>
              <a:avLst/>
              <a:gdLst/>
              <a:ahLst/>
              <a:cxnLst/>
              <a:rect r="r" b="b" t="t" l="l"/>
              <a:pathLst>
                <a:path h="1859695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59695"/>
                  </a:lnTo>
                  <a:lnTo>
                    <a:pt x="0" y="1859695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482148" y="6169239"/>
            <a:ext cx="3256571" cy="3065464"/>
            <a:chOff x="0" y="0"/>
            <a:chExt cx="1943364" cy="1829321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1943364" cy="1829321"/>
            </a:xfrm>
            <a:custGeom>
              <a:avLst/>
              <a:gdLst/>
              <a:ahLst/>
              <a:cxnLst/>
              <a:rect r="r" b="b" t="t" l="l"/>
              <a:pathLst>
                <a:path h="1829321" w="1943364">
                  <a:moveTo>
                    <a:pt x="0" y="0"/>
                  </a:moveTo>
                  <a:lnTo>
                    <a:pt x="1943364" y="0"/>
                  </a:lnTo>
                  <a:lnTo>
                    <a:pt x="1943364" y="1829321"/>
                  </a:lnTo>
                  <a:lnTo>
                    <a:pt x="0" y="1829321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469270" y="6906367"/>
            <a:ext cx="1642747" cy="1642747"/>
            <a:chOff x="0" y="0"/>
            <a:chExt cx="1913890" cy="1913890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920919" y="6169239"/>
            <a:ext cx="3207838" cy="3117003"/>
            <a:chOff x="0" y="0"/>
            <a:chExt cx="1913890" cy="1859695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1913890" cy="1859695"/>
            </a:xfrm>
            <a:custGeom>
              <a:avLst/>
              <a:gdLst/>
              <a:ahLst/>
              <a:cxnLst/>
              <a:rect r="r" b="b" t="t" l="l"/>
              <a:pathLst>
                <a:path h="1859695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59695"/>
                  </a:lnTo>
                  <a:lnTo>
                    <a:pt x="0" y="1859695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3761379" y="6169239"/>
            <a:ext cx="3179082" cy="3089061"/>
            <a:chOff x="0" y="0"/>
            <a:chExt cx="1913890" cy="1859695"/>
          </a:xfrm>
        </p:grpSpPr>
        <p:sp>
          <p:nvSpPr>
            <p:cNvPr name="Freeform 24" id="24"/>
            <p:cNvSpPr/>
            <p:nvPr/>
          </p:nvSpPr>
          <p:spPr>
            <a:xfrm>
              <a:off x="0" y="0"/>
              <a:ext cx="1913890" cy="1859695"/>
            </a:xfrm>
            <a:custGeom>
              <a:avLst/>
              <a:gdLst/>
              <a:ahLst/>
              <a:cxnLst/>
              <a:rect r="r" b="b" t="t" l="l"/>
              <a:pathLst>
                <a:path h="1859695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859695"/>
                  </a:lnTo>
                  <a:lnTo>
                    <a:pt x="0" y="1859695"/>
                  </a:lnTo>
                  <a:close/>
                </a:path>
              </a:pathLst>
            </a:custGeom>
            <a:solidFill>
              <a:srgbClr val="3C8D28">
                <a:alpha val="60000"/>
              </a:srgbClr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958560" y="161925"/>
            <a:ext cx="16370879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6E9B0E"/>
                </a:solidFill>
                <a:latin typeface="Arturo Heavy"/>
              </a:rPr>
              <a:t>Природный календарь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80376" y="2015256"/>
            <a:ext cx="1963779" cy="703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7"/>
              </a:lnSpc>
            </a:pPr>
            <a:r>
              <a:rPr lang="en-US" sz="4119">
                <a:solidFill>
                  <a:srgbClr val="008037"/>
                </a:solidFill>
                <a:latin typeface="Arturo Heavy Bold"/>
              </a:rPr>
              <a:t>число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496733" y="1986681"/>
            <a:ext cx="2243495" cy="822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4"/>
              </a:lnSpc>
            </a:pPr>
            <a:r>
              <a:rPr lang="en-US" sz="4731">
                <a:solidFill>
                  <a:srgbClr val="008037"/>
                </a:solidFill>
                <a:latin typeface="Arturo Heavy Bold"/>
              </a:rPr>
              <a:t>месяц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339675" y="2070895"/>
            <a:ext cx="5243783" cy="747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3"/>
              </a:lnSpc>
            </a:pPr>
            <a:r>
              <a:rPr lang="en-US" sz="4316">
                <a:solidFill>
                  <a:srgbClr val="008037"/>
                </a:solidFill>
                <a:latin typeface="Arturo Heavy Bold"/>
              </a:rPr>
              <a:t>день недели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83249" y="1986681"/>
            <a:ext cx="4447181" cy="823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4720">
                <a:solidFill>
                  <a:srgbClr val="008037"/>
                </a:solidFill>
                <a:latin typeface="Arturo Heavy Bold"/>
              </a:rPr>
              <a:t>время года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83249" y="5503625"/>
            <a:ext cx="3278130" cy="115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2"/>
              </a:lnSpc>
            </a:pPr>
            <a:r>
              <a:rPr lang="en-US" sz="3259">
                <a:solidFill>
                  <a:srgbClr val="008037"/>
                </a:solidFill>
                <a:latin typeface="Arturo Heavy Bold"/>
              </a:rPr>
              <a:t>температура воздуха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964754" y="5454602"/>
            <a:ext cx="2772333" cy="562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278">
                <a:solidFill>
                  <a:srgbClr val="008037"/>
                </a:solidFill>
                <a:latin typeface="Arturo Heavy Bold"/>
              </a:rPr>
              <a:t>погода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190814" y="5513150"/>
            <a:ext cx="2668048" cy="536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6">
                <a:solidFill>
                  <a:srgbClr val="008037"/>
                </a:solidFill>
                <a:latin typeface="Arturo Heavy Bold"/>
              </a:rPr>
              <a:t>одежда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277472" y="5481230"/>
            <a:ext cx="3665922" cy="535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0"/>
              </a:lnSpc>
            </a:pPr>
            <a:r>
              <a:rPr lang="en-US" sz="3128">
                <a:solidFill>
                  <a:srgbClr val="008037"/>
                </a:solidFill>
                <a:latin typeface="Arturo Heavy Bold"/>
              </a:rPr>
              <a:t>стихотворения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545179" y="5513150"/>
            <a:ext cx="2668048" cy="536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6">
                <a:solidFill>
                  <a:srgbClr val="008037"/>
                </a:solidFill>
                <a:latin typeface="Arturo Heavy Bold"/>
              </a:rPr>
              <a:t>деревья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50762" b="49999"/>
          <a:stretch>
            <a:fillRect/>
          </a:stretch>
        </p:blipFill>
        <p:spPr>
          <a:xfrm flipH="false" flipV="false" rot="0">
            <a:off x="362865" y="1640284"/>
            <a:ext cx="5562297" cy="403868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50922" t="50429" r="1489" b="1222"/>
          <a:stretch>
            <a:fillRect/>
          </a:stretch>
        </p:blipFill>
        <p:spPr>
          <a:xfrm flipH="false" flipV="false" rot="0">
            <a:off x="6373877" y="6094272"/>
            <a:ext cx="5540247" cy="402451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51163" r="51097" b="0"/>
          <a:stretch>
            <a:fillRect/>
          </a:stretch>
        </p:blipFill>
        <p:spPr>
          <a:xfrm flipH="false" flipV="false" rot="0">
            <a:off x="362865" y="6147120"/>
            <a:ext cx="5562297" cy="397167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50845" t="198" r="1118" b="50825"/>
          <a:stretch>
            <a:fillRect/>
          </a:stretch>
        </p:blipFill>
        <p:spPr>
          <a:xfrm flipH="false" flipV="false" rot="0">
            <a:off x="6373877" y="1640284"/>
            <a:ext cx="5540247" cy="403868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787" r="51186" b="50857"/>
          <a:stretch>
            <a:fillRect/>
          </a:stretch>
        </p:blipFill>
        <p:spPr>
          <a:xfrm flipH="false" flipV="false" rot="0">
            <a:off x="12333635" y="1704976"/>
            <a:ext cx="5610681" cy="397399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49833" t="1109" r="2129" b="51485"/>
          <a:stretch>
            <a:fillRect/>
          </a:stretch>
        </p:blipFill>
        <p:spPr>
          <a:xfrm flipH="false" flipV="false" rot="0">
            <a:off x="12333635" y="6094272"/>
            <a:ext cx="5536966" cy="3906924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695783" y="44772"/>
            <a:ext cx="16896435" cy="1385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36"/>
              </a:lnSpc>
            </a:pPr>
            <a:r>
              <a:rPr lang="en-US" sz="8026">
                <a:solidFill>
                  <a:srgbClr val="3C8D28"/>
                </a:solidFill>
                <a:latin typeface="Arturo Heavy"/>
              </a:rPr>
              <a:t>Карточки "стихотворения"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50078" t="50398" r="1884" b="940"/>
          <a:stretch>
            <a:fillRect/>
          </a:stretch>
        </p:blipFill>
        <p:spPr>
          <a:xfrm flipH="false" flipV="false" rot="0">
            <a:off x="453530" y="747975"/>
            <a:ext cx="5689434" cy="412085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51371" r="51480" b="0"/>
          <a:stretch>
            <a:fillRect/>
          </a:stretch>
        </p:blipFill>
        <p:spPr>
          <a:xfrm flipH="false" flipV="false" rot="0">
            <a:off x="6420461" y="794031"/>
            <a:ext cx="5686315" cy="407479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51886" t="51335" r="0" b="0"/>
          <a:stretch>
            <a:fillRect/>
          </a:stretch>
        </p:blipFill>
        <p:spPr>
          <a:xfrm flipH="false" flipV="false" rot="0">
            <a:off x="12340181" y="5400742"/>
            <a:ext cx="5668815" cy="40971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2560" t="2375" r="50721" b="50078"/>
          <a:stretch>
            <a:fillRect/>
          </a:stretch>
        </p:blipFill>
        <p:spPr>
          <a:xfrm flipH="false" flipV="false" rot="0">
            <a:off x="6420461" y="5365624"/>
            <a:ext cx="5657920" cy="411473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1979" t="52205" r="50390" b="0"/>
          <a:stretch>
            <a:fillRect/>
          </a:stretch>
        </p:blipFill>
        <p:spPr>
          <a:xfrm flipH="false" flipV="false" rot="0">
            <a:off x="453530" y="5400742"/>
            <a:ext cx="5689434" cy="407961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50282" t="1995" r="0" b="49966"/>
          <a:stretch>
            <a:fillRect/>
          </a:stretch>
        </p:blipFill>
        <p:spPr>
          <a:xfrm flipH="false" flipV="false" rot="0">
            <a:off x="12340181" y="747975"/>
            <a:ext cx="5668815" cy="39139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41" r="911" b="86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39323" y="1837588"/>
            <a:ext cx="4791835" cy="59384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50947" t="2377" r="2337" b="5555"/>
          <a:stretch>
            <a:fillRect/>
          </a:stretch>
        </p:blipFill>
        <p:spPr>
          <a:xfrm flipH="false" flipV="false" rot="0">
            <a:off x="5266300" y="1837588"/>
            <a:ext cx="4022840" cy="593847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452799" y="1837588"/>
            <a:ext cx="4192874" cy="593847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834141" y="1837588"/>
            <a:ext cx="4453859" cy="593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458" t="0" r="4458" b="226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83996" y="2505075"/>
            <a:ext cx="6382660" cy="1379340"/>
            <a:chOff x="0" y="0"/>
            <a:chExt cx="2159073" cy="466592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159073" cy="466592"/>
            </a:xfrm>
            <a:custGeom>
              <a:avLst/>
              <a:gdLst/>
              <a:ahLst/>
              <a:cxnLst/>
              <a:rect r="r" b="b" t="t" l="l"/>
              <a:pathLst>
                <a:path h="466592" w="2159073">
                  <a:moveTo>
                    <a:pt x="0" y="0"/>
                  </a:moveTo>
                  <a:lnTo>
                    <a:pt x="2159073" y="0"/>
                  </a:lnTo>
                  <a:lnTo>
                    <a:pt x="2159073" y="466592"/>
                  </a:lnTo>
                  <a:lnTo>
                    <a:pt x="0" y="466592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83996" y="6183938"/>
            <a:ext cx="6382660" cy="1379340"/>
            <a:chOff x="0" y="0"/>
            <a:chExt cx="2159073" cy="466592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159073" cy="466592"/>
            </a:xfrm>
            <a:custGeom>
              <a:avLst/>
              <a:gdLst/>
              <a:ahLst/>
              <a:cxnLst/>
              <a:rect r="r" b="b" t="t" l="l"/>
              <a:pathLst>
                <a:path h="466592" w="2159073">
                  <a:moveTo>
                    <a:pt x="0" y="0"/>
                  </a:moveTo>
                  <a:lnTo>
                    <a:pt x="2159073" y="0"/>
                  </a:lnTo>
                  <a:lnTo>
                    <a:pt x="2159073" y="466592"/>
                  </a:lnTo>
                  <a:lnTo>
                    <a:pt x="0" y="466592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3996" y="8092856"/>
            <a:ext cx="6382660" cy="1379340"/>
            <a:chOff x="0" y="0"/>
            <a:chExt cx="2159073" cy="466592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2159073" cy="466592"/>
            </a:xfrm>
            <a:custGeom>
              <a:avLst/>
              <a:gdLst/>
              <a:ahLst/>
              <a:cxnLst/>
              <a:rect r="r" b="b" t="t" l="l"/>
              <a:pathLst>
                <a:path h="466592" w="2159073">
                  <a:moveTo>
                    <a:pt x="0" y="0"/>
                  </a:moveTo>
                  <a:lnTo>
                    <a:pt x="2159073" y="0"/>
                  </a:lnTo>
                  <a:lnTo>
                    <a:pt x="2159073" y="466592"/>
                  </a:lnTo>
                  <a:lnTo>
                    <a:pt x="0" y="466592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83996" y="4313551"/>
            <a:ext cx="6382660" cy="1379340"/>
            <a:chOff x="0" y="0"/>
            <a:chExt cx="2159073" cy="466592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2159073" cy="466592"/>
            </a:xfrm>
            <a:custGeom>
              <a:avLst/>
              <a:gdLst/>
              <a:ahLst/>
              <a:cxnLst/>
              <a:rect r="r" b="b" t="t" l="l"/>
              <a:pathLst>
                <a:path h="466592" w="2159073">
                  <a:moveTo>
                    <a:pt x="0" y="0"/>
                  </a:moveTo>
                  <a:lnTo>
                    <a:pt x="2159073" y="0"/>
                  </a:lnTo>
                  <a:lnTo>
                    <a:pt x="2159073" y="466592"/>
                  </a:lnTo>
                  <a:lnTo>
                    <a:pt x="0" y="466592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50698" y="372344"/>
            <a:ext cx="16534512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6E9B0E"/>
                </a:solidFill>
                <a:latin typeface="Arturo Heavy"/>
              </a:rPr>
              <a:t>Карточки "время года"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97269" y="1879662"/>
            <a:ext cx="4156115" cy="2001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03"/>
              </a:lnSpc>
            </a:pPr>
            <a:r>
              <a:rPr lang="en-US" sz="11717">
                <a:solidFill>
                  <a:srgbClr val="004AAD"/>
                </a:solidFill>
                <a:latin typeface="Beatrix Antiqua ExtraBlack"/>
              </a:rPr>
              <a:t>зима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10018" y="7467442"/>
            <a:ext cx="4930616" cy="2001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03"/>
              </a:lnSpc>
            </a:pPr>
            <a:r>
              <a:rPr lang="en-US" sz="11717">
                <a:solidFill>
                  <a:srgbClr val="E47922"/>
                </a:solidFill>
                <a:latin typeface="Beatrix Antiqua ExtraBlack"/>
              </a:rPr>
              <a:t>осень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63539" y="5558524"/>
            <a:ext cx="3823573" cy="2001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03"/>
              </a:lnSpc>
            </a:pPr>
            <a:r>
              <a:rPr lang="en-US" sz="11717">
                <a:solidFill>
                  <a:srgbClr val="3C8D28"/>
                </a:solidFill>
                <a:latin typeface="Beatrix Antiqua ExtraBlack"/>
              </a:rPr>
              <a:t>лето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2343" y="3688137"/>
            <a:ext cx="4865965" cy="2001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03"/>
              </a:lnSpc>
            </a:pPr>
            <a:r>
              <a:rPr lang="en-US" sz="11717">
                <a:solidFill>
                  <a:srgbClr val="38B6FF"/>
                </a:solidFill>
                <a:latin typeface="Beatrix Antiqua ExtraBlack"/>
              </a:rPr>
              <a:t>весна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167" t="0" r="3101" b="246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66437" y="3974578"/>
            <a:ext cx="5449964" cy="1168922"/>
            <a:chOff x="0" y="0"/>
            <a:chExt cx="1843568" cy="395413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242564" y="3974578"/>
            <a:ext cx="5449964" cy="1168922"/>
            <a:chOff x="0" y="0"/>
            <a:chExt cx="1843568" cy="395413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66437" y="2498401"/>
            <a:ext cx="5449964" cy="1168922"/>
            <a:chOff x="0" y="0"/>
            <a:chExt cx="1843568" cy="395413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281867" y="2498401"/>
            <a:ext cx="5449964" cy="1168922"/>
            <a:chOff x="0" y="0"/>
            <a:chExt cx="1843568" cy="395413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281867" y="3974578"/>
            <a:ext cx="5449964" cy="1168922"/>
            <a:chOff x="0" y="0"/>
            <a:chExt cx="1843568" cy="395413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281867" y="5518273"/>
            <a:ext cx="5449964" cy="1168922"/>
            <a:chOff x="0" y="0"/>
            <a:chExt cx="1843568" cy="395413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66437" y="7873752"/>
            <a:ext cx="5449964" cy="1168922"/>
            <a:chOff x="0" y="0"/>
            <a:chExt cx="1843568" cy="395413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6281867" y="7873752"/>
            <a:ext cx="5449964" cy="1168922"/>
            <a:chOff x="0" y="0"/>
            <a:chExt cx="1843568" cy="395413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66437" y="5539999"/>
            <a:ext cx="5449964" cy="1168922"/>
            <a:chOff x="0" y="0"/>
            <a:chExt cx="1843568" cy="395413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242564" y="2498401"/>
            <a:ext cx="5449964" cy="1168922"/>
            <a:chOff x="0" y="0"/>
            <a:chExt cx="1843568" cy="395413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2242564" y="5518273"/>
            <a:ext cx="5449964" cy="1168922"/>
            <a:chOff x="0" y="0"/>
            <a:chExt cx="1843568" cy="395413"/>
          </a:xfrm>
        </p:grpSpPr>
        <p:sp>
          <p:nvSpPr>
            <p:cNvPr name="Freeform 24" id="24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2242564" y="7873752"/>
            <a:ext cx="5449964" cy="1168922"/>
            <a:chOff x="0" y="0"/>
            <a:chExt cx="1843568" cy="395413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1843568" cy="395413"/>
            </a:xfrm>
            <a:custGeom>
              <a:avLst/>
              <a:gdLst/>
              <a:ahLst/>
              <a:cxnLst/>
              <a:rect r="r" b="b" t="t" l="l"/>
              <a:pathLst>
                <a:path h="395413" w="1843568">
                  <a:moveTo>
                    <a:pt x="0" y="0"/>
                  </a:moveTo>
                  <a:lnTo>
                    <a:pt x="1843568" y="0"/>
                  </a:lnTo>
                  <a:lnTo>
                    <a:pt x="1843568" y="395413"/>
                  </a:lnTo>
                  <a:lnTo>
                    <a:pt x="0" y="39541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2535410" y="199147"/>
            <a:ext cx="11921223" cy="1478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16"/>
              </a:lnSpc>
            </a:pPr>
            <a:r>
              <a:rPr lang="en-US" sz="8511">
                <a:solidFill>
                  <a:srgbClr val="3C8D28"/>
                </a:solidFill>
                <a:latin typeface="Arturo Heavy"/>
              </a:rPr>
              <a:t>Карточки "месяц"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54428" y="3434214"/>
            <a:ext cx="5188880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4AAD"/>
                </a:solidFill>
                <a:latin typeface="Beatrix Antiqua ExtraBlack"/>
              </a:rPr>
              <a:t>январь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54428" y="5197753"/>
            <a:ext cx="5188880" cy="1347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68"/>
              </a:lnSpc>
            </a:pPr>
            <a:r>
              <a:rPr lang="en-US" sz="7905">
                <a:solidFill>
                  <a:srgbClr val="004AAD"/>
                </a:solidFill>
                <a:latin typeface="Beatrix Antiqua ExtraBlack"/>
              </a:rPr>
              <a:t>февраль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15561" y="7592145"/>
            <a:ext cx="5327747" cy="1327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12"/>
              </a:lnSpc>
            </a:pPr>
            <a:r>
              <a:rPr lang="en-US" sz="7723">
                <a:solidFill>
                  <a:srgbClr val="E47922"/>
                </a:solidFill>
                <a:latin typeface="Beatrix Antiqua ExtraBlack"/>
              </a:rPr>
              <a:t>сентябрь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342975" y="7502271"/>
            <a:ext cx="5327747" cy="1411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7"/>
              </a:lnSpc>
            </a:pPr>
            <a:r>
              <a:rPr lang="en-US" sz="8305">
                <a:solidFill>
                  <a:srgbClr val="E47922"/>
                </a:solidFill>
                <a:latin typeface="Beatrix Antiqua ExtraBlack"/>
              </a:rPr>
              <a:t>октябрь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974599" y="2040888"/>
            <a:ext cx="376517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C2CB"/>
                </a:solidFill>
                <a:latin typeface="Beatrix Antiqua ExtraBlack"/>
              </a:rPr>
              <a:t>март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628814" y="3495872"/>
            <a:ext cx="4756071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8B6FF"/>
                </a:solidFill>
                <a:latin typeface="Beatrix Antiqua ExtraBlack"/>
              </a:rPr>
              <a:t>апрель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564166" y="5085794"/>
            <a:ext cx="2586038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8B6FF"/>
                </a:solidFill>
                <a:latin typeface="Beatrix Antiqua ExtraBlack"/>
              </a:rPr>
              <a:t>май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998391" y="5085794"/>
            <a:ext cx="407598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8037"/>
                </a:solidFill>
                <a:latin typeface="Beatrix Antiqua ExtraBlack"/>
              </a:rPr>
              <a:t>август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095883" y="3600450"/>
            <a:ext cx="374332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8037"/>
                </a:solidFill>
                <a:latin typeface="Beatrix Antiqua ExtraBlack"/>
              </a:rPr>
              <a:t>июль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129003" y="2040888"/>
            <a:ext cx="3814762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8037"/>
                </a:solidFill>
                <a:latin typeface="Beatrix Antiqua ExtraBlack"/>
              </a:rPr>
              <a:t>июнь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57952" y="2193175"/>
            <a:ext cx="4981832" cy="1390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76"/>
              </a:lnSpc>
            </a:pPr>
            <a:r>
              <a:rPr lang="en-US" sz="8125">
                <a:solidFill>
                  <a:srgbClr val="004AAD"/>
                </a:solidFill>
                <a:latin typeface="Beatrix Antiqua ExtraBlack"/>
              </a:rPr>
              <a:t>декабрь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495443" y="7494576"/>
            <a:ext cx="4578934" cy="1418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34"/>
              </a:lnSpc>
            </a:pPr>
            <a:r>
              <a:rPr lang="en-US" sz="8310">
                <a:solidFill>
                  <a:srgbClr val="E47922"/>
                </a:solidFill>
                <a:latin typeface="Beatrix Antiqua ExtraBlack"/>
              </a:rPr>
              <a:t>ноябрь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45877" y="1963877"/>
            <a:ext cx="1607100" cy="1607100"/>
            <a:chOff x="0" y="0"/>
            <a:chExt cx="1913890" cy="191389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414080" y="8284879"/>
            <a:ext cx="1607100" cy="1607100"/>
            <a:chOff x="0" y="0"/>
            <a:chExt cx="1913890" cy="191389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667974" y="8284879"/>
            <a:ext cx="1562882" cy="1562882"/>
            <a:chOff x="0" y="0"/>
            <a:chExt cx="1913890" cy="191389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881251" y="4059377"/>
            <a:ext cx="1598479" cy="1598479"/>
            <a:chOff x="0" y="0"/>
            <a:chExt cx="1913890" cy="191389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881251" y="1963877"/>
            <a:ext cx="1598479" cy="1598479"/>
            <a:chOff x="0" y="0"/>
            <a:chExt cx="1913890" cy="1913890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45877" y="8284879"/>
            <a:ext cx="1607100" cy="1607100"/>
            <a:chOff x="0" y="0"/>
            <a:chExt cx="1913890" cy="1913890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45877" y="4059377"/>
            <a:ext cx="1607100" cy="1607100"/>
            <a:chOff x="0" y="0"/>
            <a:chExt cx="1913890" cy="191389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617078" y="4059377"/>
            <a:ext cx="1607100" cy="1607100"/>
            <a:chOff x="0" y="0"/>
            <a:chExt cx="1913890" cy="1913890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4772076" y="4059377"/>
            <a:ext cx="1607100" cy="1607100"/>
            <a:chOff x="0" y="0"/>
            <a:chExt cx="1913890" cy="1913890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891178" y="1963877"/>
            <a:ext cx="1607100" cy="1607100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9144000" y="4059377"/>
            <a:ext cx="1607100" cy="1607100"/>
            <a:chOff x="0" y="0"/>
            <a:chExt cx="1913890" cy="1913890"/>
          </a:xfrm>
        </p:grpSpPr>
        <p:sp>
          <p:nvSpPr>
            <p:cNvPr name="Freeform 24" id="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9129709" y="8284879"/>
            <a:ext cx="1562882" cy="1562882"/>
            <a:chOff x="0" y="0"/>
            <a:chExt cx="1913890" cy="1913890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1414080" y="6174796"/>
            <a:ext cx="1607100" cy="1607100"/>
            <a:chOff x="0" y="0"/>
            <a:chExt cx="1913890" cy="1913890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5881251" y="6174796"/>
            <a:ext cx="1562882" cy="1562882"/>
            <a:chOff x="0" y="0"/>
            <a:chExt cx="1913890" cy="1913890"/>
          </a:xfrm>
        </p:grpSpPr>
        <p:sp>
          <p:nvSpPr>
            <p:cNvPr name="Freeform 30" id="3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2617078" y="6174796"/>
            <a:ext cx="1607100" cy="1607100"/>
            <a:chOff x="0" y="0"/>
            <a:chExt cx="1913890" cy="1913890"/>
          </a:xfrm>
        </p:grpSpPr>
        <p:sp>
          <p:nvSpPr>
            <p:cNvPr name="Freeform 32" id="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4772076" y="6174796"/>
            <a:ext cx="1562882" cy="1562882"/>
            <a:chOff x="0" y="0"/>
            <a:chExt cx="1913890" cy="1913890"/>
          </a:xfrm>
        </p:grpSpPr>
        <p:sp>
          <p:nvSpPr>
            <p:cNvPr name="Freeform 34" id="3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6891178" y="6174796"/>
            <a:ext cx="1607100" cy="1607100"/>
            <a:chOff x="0" y="0"/>
            <a:chExt cx="1913890" cy="1913890"/>
          </a:xfrm>
        </p:grpSpPr>
        <p:sp>
          <p:nvSpPr>
            <p:cNvPr name="Freeform 36" id="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545877" y="6174796"/>
            <a:ext cx="1607100" cy="1607100"/>
            <a:chOff x="0" y="0"/>
            <a:chExt cx="1913890" cy="1913890"/>
          </a:xfrm>
        </p:grpSpPr>
        <p:sp>
          <p:nvSpPr>
            <p:cNvPr name="Freeform 38" id="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2617078" y="8284879"/>
            <a:ext cx="1607100" cy="1607100"/>
            <a:chOff x="0" y="0"/>
            <a:chExt cx="1913890" cy="1913890"/>
          </a:xfrm>
        </p:grpSpPr>
        <p:sp>
          <p:nvSpPr>
            <p:cNvPr name="Freeform 40" id="4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6891178" y="4059377"/>
            <a:ext cx="1607100" cy="1607100"/>
            <a:chOff x="0" y="0"/>
            <a:chExt cx="1913890" cy="1913890"/>
          </a:xfrm>
        </p:grpSpPr>
        <p:sp>
          <p:nvSpPr>
            <p:cNvPr name="Freeform 42" id="4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4772076" y="8284879"/>
            <a:ext cx="1562882" cy="1562882"/>
            <a:chOff x="0" y="0"/>
            <a:chExt cx="1913890" cy="1913890"/>
          </a:xfrm>
        </p:grpSpPr>
        <p:sp>
          <p:nvSpPr>
            <p:cNvPr name="Freeform 44" id="4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891178" y="8284879"/>
            <a:ext cx="1607100" cy="1607100"/>
            <a:chOff x="0" y="0"/>
            <a:chExt cx="1913890" cy="1913890"/>
          </a:xfrm>
        </p:grpSpPr>
        <p:sp>
          <p:nvSpPr>
            <p:cNvPr name="Freeform 46" id="4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3667974" y="6174796"/>
            <a:ext cx="1607100" cy="1607100"/>
            <a:chOff x="0" y="0"/>
            <a:chExt cx="1913890" cy="1913890"/>
          </a:xfrm>
        </p:grpSpPr>
        <p:sp>
          <p:nvSpPr>
            <p:cNvPr name="Freeform 48" id="4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9129709" y="6174796"/>
            <a:ext cx="1607100" cy="1607100"/>
            <a:chOff x="0" y="0"/>
            <a:chExt cx="1913890" cy="1913890"/>
          </a:xfrm>
        </p:grpSpPr>
        <p:sp>
          <p:nvSpPr>
            <p:cNvPr name="Freeform 50" id="5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1414080" y="4059377"/>
            <a:ext cx="1607100" cy="1607100"/>
            <a:chOff x="0" y="0"/>
            <a:chExt cx="1913890" cy="1913890"/>
          </a:xfrm>
        </p:grpSpPr>
        <p:sp>
          <p:nvSpPr>
            <p:cNvPr name="Freeform 52" id="5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3667974" y="4059377"/>
            <a:ext cx="1607100" cy="1607100"/>
            <a:chOff x="0" y="0"/>
            <a:chExt cx="1913890" cy="1913890"/>
          </a:xfrm>
        </p:grpSpPr>
        <p:sp>
          <p:nvSpPr>
            <p:cNvPr name="Freeform 54" id="5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3667974" y="1963877"/>
            <a:ext cx="1607100" cy="1607100"/>
            <a:chOff x="0" y="0"/>
            <a:chExt cx="1913890" cy="1913890"/>
          </a:xfrm>
        </p:grpSpPr>
        <p:sp>
          <p:nvSpPr>
            <p:cNvPr name="Freeform 56" id="5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1414080" y="1963877"/>
            <a:ext cx="1607100" cy="1607100"/>
            <a:chOff x="0" y="0"/>
            <a:chExt cx="1913890" cy="1913890"/>
          </a:xfrm>
        </p:grpSpPr>
        <p:sp>
          <p:nvSpPr>
            <p:cNvPr name="Freeform 58" id="5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9129709" y="1963877"/>
            <a:ext cx="1607100" cy="1607100"/>
            <a:chOff x="0" y="0"/>
            <a:chExt cx="1913890" cy="1913890"/>
          </a:xfrm>
        </p:grpSpPr>
        <p:sp>
          <p:nvSpPr>
            <p:cNvPr name="Freeform 60" id="6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4772076" y="1963877"/>
            <a:ext cx="1607100" cy="1607100"/>
            <a:chOff x="0" y="0"/>
            <a:chExt cx="1913890" cy="1913890"/>
          </a:xfrm>
        </p:grpSpPr>
        <p:sp>
          <p:nvSpPr>
            <p:cNvPr name="Freeform 62" id="6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2617078" y="1963877"/>
            <a:ext cx="1607100" cy="1607100"/>
            <a:chOff x="0" y="0"/>
            <a:chExt cx="1913890" cy="1913890"/>
          </a:xfrm>
        </p:grpSpPr>
        <p:sp>
          <p:nvSpPr>
            <p:cNvPr name="Freeform 64" id="6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name="TextBox 65" id="65"/>
          <p:cNvSpPr txBox="true"/>
          <p:nvPr/>
        </p:nvSpPr>
        <p:spPr>
          <a:xfrm rot="0">
            <a:off x="545877" y="161925"/>
            <a:ext cx="12380000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8D28"/>
                </a:solidFill>
                <a:latin typeface="Arturo Heavy"/>
              </a:rPr>
              <a:t>Карточки "число"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611289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2682489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2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4858682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3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6956590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4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9129709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5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1414080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6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3798797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7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6003453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8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611289" y="35545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9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2682489" y="3847772"/>
            <a:ext cx="1476277" cy="180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76"/>
              </a:lnSpc>
            </a:pPr>
            <a:r>
              <a:rPr lang="en-US" sz="9197">
                <a:solidFill>
                  <a:srgbClr val="004AAD"/>
                </a:solidFill>
                <a:latin typeface="Arsenica Antiqua ExtraBold"/>
              </a:rPr>
              <a:t>10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4902899" y="35545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11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7022001" y="3688764"/>
            <a:ext cx="1410865" cy="190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33"/>
              </a:lnSpc>
            </a:pPr>
            <a:r>
              <a:rPr lang="en-US" sz="9667">
                <a:solidFill>
                  <a:srgbClr val="004AAD"/>
                </a:solidFill>
                <a:latin typeface="Arsenica Antiqua ExtraBold"/>
              </a:rPr>
              <a:t>12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9216315" y="3622089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13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1362593" y="3554552"/>
            <a:ext cx="1710075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14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3711277" y="35545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15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5932335" y="3712153"/>
            <a:ext cx="1460715" cy="2073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75"/>
              </a:lnSpc>
            </a:pPr>
            <a:r>
              <a:rPr lang="en-US" sz="10554">
                <a:solidFill>
                  <a:srgbClr val="004AAD"/>
                </a:solidFill>
                <a:latin typeface="Arsenica Antiqua ExtraBold"/>
              </a:rPr>
              <a:t>16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676700" y="5669971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17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2551536" y="5669971"/>
            <a:ext cx="1738183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18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4715861" y="5669971"/>
            <a:ext cx="1663316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19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6956590" y="5977214"/>
            <a:ext cx="1541689" cy="1716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3"/>
              </a:lnSpc>
            </a:pPr>
            <a:r>
              <a:rPr lang="en-US" sz="8702">
                <a:solidFill>
                  <a:srgbClr val="004AAD"/>
                </a:solidFill>
                <a:latin typeface="Arsenica Antiqua ExtraBold"/>
              </a:rPr>
              <a:t>20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9173012" y="5669971"/>
            <a:ext cx="1578088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21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362593" y="5948639"/>
            <a:ext cx="1593176" cy="1835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50"/>
              </a:lnSpc>
            </a:pPr>
            <a:r>
              <a:rPr lang="en-US" sz="9321">
                <a:solidFill>
                  <a:srgbClr val="004AAD"/>
                </a:solidFill>
                <a:latin typeface="Arsenica Antiqua ExtraBold"/>
              </a:rPr>
              <a:t>22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3628565" y="5910539"/>
            <a:ext cx="1641700" cy="197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57"/>
              </a:lnSpc>
            </a:pPr>
            <a:r>
              <a:rPr lang="en-US" sz="9969">
                <a:solidFill>
                  <a:srgbClr val="004AAD"/>
                </a:solidFill>
                <a:latin typeface="Arsenica Antiqua ExtraBold"/>
              </a:rPr>
              <a:t>23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5932335" y="6038964"/>
            <a:ext cx="1511873" cy="169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89"/>
              </a:lnSpc>
            </a:pPr>
            <a:r>
              <a:rPr lang="en-US" sz="8635">
                <a:solidFill>
                  <a:srgbClr val="004AAD"/>
                </a:solidFill>
                <a:latin typeface="Arsenica Antiqua ExtraBold"/>
              </a:rPr>
              <a:t>24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501427" y="7969075"/>
            <a:ext cx="1651550" cy="1976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41"/>
              </a:lnSpc>
            </a:pPr>
            <a:r>
              <a:rPr lang="en-US" sz="10029">
                <a:solidFill>
                  <a:srgbClr val="004AAD"/>
                </a:solidFill>
                <a:latin typeface="Arsenica Antiqua ExtraBold"/>
              </a:rPr>
              <a:t>25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551536" y="7979805"/>
            <a:ext cx="1738183" cy="1842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85"/>
              </a:lnSpc>
            </a:pPr>
            <a:r>
              <a:rPr lang="en-US" sz="9347">
                <a:solidFill>
                  <a:srgbClr val="004AAD"/>
                </a:solidFill>
                <a:latin typeface="Arsenica Antiqua ExtraBold"/>
              </a:rPr>
              <a:t>26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4736863" y="7951230"/>
            <a:ext cx="1598095" cy="1936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15"/>
              </a:lnSpc>
            </a:pPr>
            <a:r>
              <a:rPr lang="en-US" sz="9796">
                <a:solidFill>
                  <a:srgbClr val="004AAD"/>
                </a:solidFill>
                <a:latin typeface="Arsenica Antiqua ExtraBold"/>
              </a:rPr>
              <a:t>27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6989295" y="8093852"/>
            <a:ext cx="1476277" cy="1703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62"/>
              </a:lnSpc>
            </a:pPr>
            <a:r>
              <a:rPr lang="en-US" sz="8616">
                <a:solidFill>
                  <a:srgbClr val="004AAD"/>
                </a:solidFill>
                <a:latin typeface="Arsenica Antiqua ExtraBold"/>
              </a:rPr>
              <a:t>28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9151818" y="8037034"/>
            <a:ext cx="1562882" cy="1758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97"/>
              </a:lnSpc>
            </a:pPr>
            <a:r>
              <a:rPr lang="en-US" sz="8926">
                <a:solidFill>
                  <a:srgbClr val="004AAD"/>
                </a:solidFill>
                <a:latin typeface="Arsenica Antiqua ExtraBold"/>
              </a:rPr>
              <a:t>29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1414080" y="8008459"/>
            <a:ext cx="1658588" cy="1851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38"/>
              </a:lnSpc>
            </a:pPr>
            <a:r>
              <a:rPr lang="en-US" sz="9384">
                <a:solidFill>
                  <a:srgbClr val="004AAD"/>
                </a:solidFill>
                <a:latin typeface="Arsenica Antiqua ExtraBold"/>
              </a:rPr>
              <a:t>30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3798797" y="7808629"/>
            <a:ext cx="1364279" cy="2056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37"/>
              </a:lnSpc>
            </a:pPr>
            <a:r>
              <a:rPr lang="en-US" sz="10384">
                <a:solidFill>
                  <a:srgbClr val="004AAD"/>
                </a:solidFill>
                <a:latin typeface="Arsenica Antiqua ExtraBold"/>
              </a:rPr>
              <a:t>31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45877" y="1963877"/>
            <a:ext cx="1607100" cy="1607100"/>
            <a:chOff x="0" y="0"/>
            <a:chExt cx="1913890" cy="191389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414080" y="8284879"/>
            <a:ext cx="1607100" cy="1607100"/>
            <a:chOff x="0" y="0"/>
            <a:chExt cx="1913890" cy="191389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667974" y="8284879"/>
            <a:ext cx="1562882" cy="1562882"/>
            <a:chOff x="0" y="0"/>
            <a:chExt cx="1913890" cy="191389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881251" y="4059377"/>
            <a:ext cx="1598479" cy="1598479"/>
            <a:chOff x="0" y="0"/>
            <a:chExt cx="1913890" cy="191389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881251" y="1963877"/>
            <a:ext cx="1598479" cy="1598479"/>
            <a:chOff x="0" y="0"/>
            <a:chExt cx="1913890" cy="1913890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45877" y="8284879"/>
            <a:ext cx="1607100" cy="1607100"/>
            <a:chOff x="0" y="0"/>
            <a:chExt cx="1913890" cy="1913890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45877" y="4059377"/>
            <a:ext cx="1607100" cy="1607100"/>
            <a:chOff x="0" y="0"/>
            <a:chExt cx="1913890" cy="191389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617078" y="4059377"/>
            <a:ext cx="1607100" cy="1607100"/>
            <a:chOff x="0" y="0"/>
            <a:chExt cx="1913890" cy="1913890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4772076" y="4059377"/>
            <a:ext cx="1607100" cy="1607100"/>
            <a:chOff x="0" y="0"/>
            <a:chExt cx="1913890" cy="1913890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891178" y="1963877"/>
            <a:ext cx="1607100" cy="1607100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9144000" y="4059377"/>
            <a:ext cx="1607100" cy="1607100"/>
            <a:chOff x="0" y="0"/>
            <a:chExt cx="1913890" cy="1913890"/>
          </a:xfrm>
        </p:grpSpPr>
        <p:sp>
          <p:nvSpPr>
            <p:cNvPr name="Freeform 24" id="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9129709" y="8284879"/>
            <a:ext cx="1562882" cy="1562882"/>
            <a:chOff x="0" y="0"/>
            <a:chExt cx="1913890" cy="1913890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1414080" y="6174796"/>
            <a:ext cx="1607100" cy="1607100"/>
            <a:chOff x="0" y="0"/>
            <a:chExt cx="1913890" cy="1913890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5881251" y="6174796"/>
            <a:ext cx="1562882" cy="1562882"/>
            <a:chOff x="0" y="0"/>
            <a:chExt cx="1913890" cy="1913890"/>
          </a:xfrm>
        </p:grpSpPr>
        <p:sp>
          <p:nvSpPr>
            <p:cNvPr name="Freeform 30" id="3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2617078" y="6174796"/>
            <a:ext cx="1607100" cy="1607100"/>
            <a:chOff x="0" y="0"/>
            <a:chExt cx="1913890" cy="1913890"/>
          </a:xfrm>
        </p:grpSpPr>
        <p:sp>
          <p:nvSpPr>
            <p:cNvPr name="Freeform 32" id="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4772076" y="6174796"/>
            <a:ext cx="1562882" cy="1562882"/>
            <a:chOff x="0" y="0"/>
            <a:chExt cx="1913890" cy="1913890"/>
          </a:xfrm>
        </p:grpSpPr>
        <p:sp>
          <p:nvSpPr>
            <p:cNvPr name="Freeform 34" id="3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6891178" y="6174796"/>
            <a:ext cx="1607100" cy="1607100"/>
            <a:chOff x="0" y="0"/>
            <a:chExt cx="1913890" cy="1913890"/>
          </a:xfrm>
        </p:grpSpPr>
        <p:sp>
          <p:nvSpPr>
            <p:cNvPr name="Freeform 36" id="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545877" y="6174796"/>
            <a:ext cx="1607100" cy="1607100"/>
            <a:chOff x="0" y="0"/>
            <a:chExt cx="1913890" cy="1913890"/>
          </a:xfrm>
        </p:grpSpPr>
        <p:sp>
          <p:nvSpPr>
            <p:cNvPr name="Freeform 38" id="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2617078" y="8284879"/>
            <a:ext cx="1607100" cy="1607100"/>
            <a:chOff x="0" y="0"/>
            <a:chExt cx="1913890" cy="1913890"/>
          </a:xfrm>
        </p:grpSpPr>
        <p:sp>
          <p:nvSpPr>
            <p:cNvPr name="Freeform 40" id="4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6891178" y="4059377"/>
            <a:ext cx="1607100" cy="1607100"/>
            <a:chOff x="0" y="0"/>
            <a:chExt cx="1913890" cy="1913890"/>
          </a:xfrm>
        </p:grpSpPr>
        <p:sp>
          <p:nvSpPr>
            <p:cNvPr name="Freeform 42" id="4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4772076" y="8284879"/>
            <a:ext cx="1562882" cy="1562882"/>
            <a:chOff x="0" y="0"/>
            <a:chExt cx="1913890" cy="1913890"/>
          </a:xfrm>
        </p:grpSpPr>
        <p:sp>
          <p:nvSpPr>
            <p:cNvPr name="Freeform 44" id="4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891178" y="8284879"/>
            <a:ext cx="1607100" cy="1607100"/>
            <a:chOff x="0" y="0"/>
            <a:chExt cx="1913890" cy="1913890"/>
          </a:xfrm>
        </p:grpSpPr>
        <p:sp>
          <p:nvSpPr>
            <p:cNvPr name="Freeform 46" id="4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3667974" y="6174796"/>
            <a:ext cx="1607100" cy="1607100"/>
            <a:chOff x="0" y="0"/>
            <a:chExt cx="1913890" cy="1913890"/>
          </a:xfrm>
        </p:grpSpPr>
        <p:sp>
          <p:nvSpPr>
            <p:cNvPr name="Freeform 48" id="4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9129709" y="6174796"/>
            <a:ext cx="1607100" cy="1607100"/>
            <a:chOff x="0" y="0"/>
            <a:chExt cx="1913890" cy="1913890"/>
          </a:xfrm>
        </p:grpSpPr>
        <p:sp>
          <p:nvSpPr>
            <p:cNvPr name="Freeform 50" id="5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1414080" y="4059377"/>
            <a:ext cx="1607100" cy="1607100"/>
            <a:chOff x="0" y="0"/>
            <a:chExt cx="1913890" cy="1913890"/>
          </a:xfrm>
        </p:grpSpPr>
        <p:sp>
          <p:nvSpPr>
            <p:cNvPr name="Freeform 52" id="5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3667974" y="4059377"/>
            <a:ext cx="1607100" cy="1607100"/>
            <a:chOff x="0" y="0"/>
            <a:chExt cx="1913890" cy="1913890"/>
          </a:xfrm>
        </p:grpSpPr>
        <p:sp>
          <p:nvSpPr>
            <p:cNvPr name="Freeform 54" id="5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3667974" y="1963877"/>
            <a:ext cx="1607100" cy="1607100"/>
            <a:chOff x="0" y="0"/>
            <a:chExt cx="1913890" cy="1913890"/>
          </a:xfrm>
        </p:grpSpPr>
        <p:sp>
          <p:nvSpPr>
            <p:cNvPr name="Freeform 56" id="5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1414080" y="1963877"/>
            <a:ext cx="1607100" cy="1607100"/>
            <a:chOff x="0" y="0"/>
            <a:chExt cx="1913890" cy="1913890"/>
          </a:xfrm>
        </p:grpSpPr>
        <p:sp>
          <p:nvSpPr>
            <p:cNvPr name="Freeform 58" id="5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9129709" y="1963877"/>
            <a:ext cx="1607100" cy="1607100"/>
            <a:chOff x="0" y="0"/>
            <a:chExt cx="1913890" cy="1913890"/>
          </a:xfrm>
        </p:grpSpPr>
        <p:sp>
          <p:nvSpPr>
            <p:cNvPr name="Freeform 60" id="6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4772076" y="1963877"/>
            <a:ext cx="1607100" cy="1607100"/>
            <a:chOff x="0" y="0"/>
            <a:chExt cx="1913890" cy="1913890"/>
          </a:xfrm>
        </p:grpSpPr>
        <p:sp>
          <p:nvSpPr>
            <p:cNvPr name="Freeform 62" id="6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2617078" y="1963877"/>
            <a:ext cx="1607100" cy="1607100"/>
            <a:chOff x="0" y="0"/>
            <a:chExt cx="1913890" cy="1913890"/>
          </a:xfrm>
        </p:grpSpPr>
        <p:sp>
          <p:nvSpPr>
            <p:cNvPr name="Freeform 64" id="6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5881251" y="8329097"/>
            <a:ext cx="1562957" cy="1562957"/>
            <a:chOff x="0" y="0"/>
            <a:chExt cx="1913890" cy="1913890"/>
          </a:xfrm>
        </p:grpSpPr>
        <p:sp>
          <p:nvSpPr>
            <p:cNvPr name="Freeform 66" id="6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name="TextBox 67" id="67"/>
          <p:cNvSpPr txBox="true"/>
          <p:nvPr/>
        </p:nvSpPr>
        <p:spPr>
          <a:xfrm rot="0">
            <a:off x="611289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2682489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2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4858682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3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6956590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4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9129709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5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1414080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6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798797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7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6003453" y="14590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8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611289" y="35545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9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2682489" y="3847772"/>
            <a:ext cx="1476277" cy="180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76"/>
              </a:lnSpc>
            </a:pPr>
            <a:r>
              <a:rPr lang="en-US" sz="9197">
                <a:solidFill>
                  <a:srgbClr val="004AAD"/>
                </a:solidFill>
                <a:latin typeface="Arsenica Antiqua ExtraBold"/>
              </a:rPr>
              <a:t>10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4902899" y="35545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11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022001" y="3688764"/>
            <a:ext cx="1410865" cy="190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33"/>
              </a:lnSpc>
            </a:pPr>
            <a:r>
              <a:rPr lang="en-US" sz="9667">
                <a:solidFill>
                  <a:srgbClr val="004AAD"/>
                </a:solidFill>
                <a:latin typeface="Arsenica Antiqua ExtraBold"/>
              </a:rPr>
              <a:t>12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9216315" y="3622089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13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1362593" y="3554552"/>
            <a:ext cx="1710075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14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3711277" y="3554552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15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5932335" y="3712153"/>
            <a:ext cx="1460715" cy="2073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75"/>
              </a:lnSpc>
            </a:pPr>
            <a:r>
              <a:rPr lang="en-US" sz="10554">
                <a:solidFill>
                  <a:srgbClr val="004AAD"/>
                </a:solidFill>
                <a:latin typeface="Arsenica Antiqua ExtraBold"/>
              </a:rPr>
              <a:t>16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676700" y="5669971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17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2551536" y="5669971"/>
            <a:ext cx="1738183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18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4715861" y="5669971"/>
            <a:ext cx="1663316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19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6956590" y="5977214"/>
            <a:ext cx="1541689" cy="1716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3"/>
              </a:lnSpc>
            </a:pPr>
            <a:r>
              <a:rPr lang="en-US" sz="8702">
                <a:solidFill>
                  <a:srgbClr val="004AAD"/>
                </a:solidFill>
                <a:latin typeface="Arsenica Antiqua ExtraBold"/>
              </a:rPr>
              <a:t>20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9173012" y="5669971"/>
            <a:ext cx="1578088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21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362593" y="5948639"/>
            <a:ext cx="1593176" cy="1835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50"/>
              </a:lnSpc>
            </a:pPr>
            <a:r>
              <a:rPr lang="en-US" sz="9321">
                <a:solidFill>
                  <a:srgbClr val="004AAD"/>
                </a:solidFill>
                <a:latin typeface="Arsenica Antiqua ExtraBold"/>
              </a:rPr>
              <a:t>22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3628565" y="5910539"/>
            <a:ext cx="1641700" cy="197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57"/>
              </a:lnSpc>
            </a:pPr>
            <a:r>
              <a:rPr lang="en-US" sz="9969">
                <a:solidFill>
                  <a:srgbClr val="004AAD"/>
                </a:solidFill>
                <a:latin typeface="Arsenica Antiqua ExtraBold"/>
              </a:rPr>
              <a:t>23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5932335" y="6038964"/>
            <a:ext cx="1511873" cy="169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89"/>
              </a:lnSpc>
            </a:pPr>
            <a:r>
              <a:rPr lang="en-US" sz="8635">
                <a:solidFill>
                  <a:srgbClr val="004AAD"/>
                </a:solidFill>
                <a:latin typeface="Arsenica Antiqua ExtraBold"/>
              </a:rPr>
              <a:t>24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501427" y="7969075"/>
            <a:ext cx="1651550" cy="1976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41"/>
              </a:lnSpc>
            </a:pPr>
            <a:r>
              <a:rPr lang="en-US" sz="10029">
                <a:solidFill>
                  <a:srgbClr val="004AAD"/>
                </a:solidFill>
                <a:latin typeface="Arsenica Antiqua ExtraBold"/>
              </a:rPr>
              <a:t>25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2551536" y="7979805"/>
            <a:ext cx="1738183" cy="1842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85"/>
              </a:lnSpc>
            </a:pPr>
            <a:r>
              <a:rPr lang="en-US" sz="9347">
                <a:solidFill>
                  <a:srgbClr val="004AAD"/>
                </a:solidFill>
                <a:latin typeface="Arsenica Antiqua ExtraBold"/>
              </a:rPr>
              <a:t>26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4736863" y="7951230"/>
            <a:ext cx="1598095" cy="1936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15"/>
              </a:lnSpc>
            </a:pPr>
            <a:r>
              <a:rPr lang="en-US" sz="9796">
                <a:solidFill>
                  <a:srgbClr val="004AAD"/>
                </a:solidFill>
                <a:latin typeface="Arsenica Antiqua ExtraBold"/>
              </a:rPr>
              <a:t>27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6989295" y="8093852"/>
            <a:ext cx="1476277" cy="1703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62"/>
              </a:lnSpc>
            </a:pPr>
            <a:r>
              <a:rPr lang="en-US" sz="8616">
                <a:solidFill>
                  <a:srgbClr val="004AAD"/>
                </a:solidFill>
                <a:latin typeface="Arsenica Antiqua ExtraBold"/>
              </a:rPr>
              <a:t>28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9151818" y="8037034"/>
            <a:ext cx="1562882" cy="1758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97"/>
              </a:lnSpc>
            </a:pPr>
            <a:r>
              <a:rPr lang="en-US" sz="8926">
                <a:solidFill>
                  <a:srgbClr val="004AAD"/>
                </a:solidFill>
                <a:latin typeface="Arsenica Antiqua ExtraBold"/>
              </a:rPr>
              <a:t>29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0" y="170807"/>
            <a:ext cx="17771162" cy="1091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3"/>
              </a:lnSpc>
            </a:pPr>
            <a:r>
              <a:rPr lang="en-US" sz="6288">
                <a:solidFill>
                  <a:srgbClr val="3C8D28"/>
                </a:solidFill>
                <a:latin typeface="Arturo Heavy"/>
              </a:rPr>
              <a:t>Карточки "температура воздуха"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1479492" y="7750439"/>
            <a:ext cx="1476277" cy="221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Arsenica Antiqua ExtraBold"/>
              </a:rPr>
              <a:t>0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5881251" y="6484122"/>
            <a:ext cx="1476277" cy="4237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11"/>
              </a:lnSpc>
            </a:pPr>
            <a:r>
              <a:rPr lang="en-US" sz="21436">
                <a:solidFill>
                  <a:srgbClr val="004AAD"/>
                </a:solidFill>
                <a:latin typeface="Arsenica Antiqua ExtraBold"/>
              </a:rPr>
              <a:t>-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3754580" y="7892548"/>
            <a:ext cx="1476277" cy="1930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31"/>
              </a:lnSpc>
            </a:pPr>
            <a:r>
              <a:rPr lang="en-US" sz="11236">
                <a:solidFill>
                  <a:srgbClr val="004AAD"/>
                </a:solidFill>
                <a:latin typeface="Open Sans Extra Bold"/>
              </a:rPr>
              <a:t>+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73594" b="69825"/>
          <a:stretch>
            <a:fillRect/>
          </a:stretch>
        </p:blipFill>
        <p:spPr>
          <a:xfrm flipH="false" flipV="false" rot="0">
            <a:off x="742790" y="1809063"/>
            <a:ext cx="3524322" cy="362466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29339" t="29787" r="32293" b="34030"/>
          <a:stretch>
            <a:fillRect/>
          </a:stretch>
        </p:blipFill>
        <p:spPr>
          <a:xfrm flipH="false" flipV="false" rot="0">
            <a:off x="4695712" y="6055377"/>
            <a:ext cx="4448288" cy="377543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29078" t="0" r="36664" b="68984"/>
          <a:stretch>
            <a:fillRect/>
          </a:stretch>
        </p:blipFill>
        <p:spPr>
          <a:xfrm flipH="false" flipV="false" rot="0">
            <a:off x="4695712" y="1809063"/>
            <a:ext cx="4448288" cy="362466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65511" t="0" r="0" b="69190"/>
          <a:stretch>
            <a:fillRect/>
          </a:stretch>
        </p:blipFill>
        <p:spPr>
          <a:xfrm flipH="false" flipV="false" rot="0">
            <a:off x="13926674" y="1954177"/>
            <a:ext cx="4147416" cy="333443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29787" r="70608" b="35105"/>
          <a:stretch>
            <a:fillRect/>
          </a:stretch>
        </p:blipFill>
        <p:spPr>
          <a:xfrm flipH="false" flipV="false" rot="0">
            <a:off x="742790" y="6055377"/>
            <a:ext cx="3524322" cy="378870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63103" r="65498" b="0"/>
          <a:stretch>
            <a:fillRect/>
          </a:stretch>
        </p:blipFill>
        <p:spPr>
          <a:xfrm flipH="false" flipV="false" rot="0">
            <a:off x="9697632" y="1809063"/>
            <a:ext cx="3765968" cy="362466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66800" t="30866" r="0" b="33672"/>
          <a:stretch>
            <a:fillRect/>
          </a:stretch>
        </p:blipFill>
        <p:spPr>
          <a:xfrm flipH="false" flipV="false" rot="0">
            <a:off x="9697632" y="6055377"/>
            <a:ext cx="3941182" cy="378870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69105" t="65969" r="0" b="0"/>
          <a:stretch>
            <a:fillRect/>
          </a:stretch>
        </p:blipFill>
        <p:spPr>
          <a:xfrm flipH="false" flipV="false" rot="0">
            <a:off x="13926674" y="6055377"/>
            <a:ext cx="3821704" cy="378870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742790" y="48312"/>
            <a:ext cx="15041523" cy="176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55"/>
              </a:lnSpc>
            </a:pPr>
            <a:r>
              <a:rPr lang="en-US" sz="10254">
                <a:solidFill>
                  <a:srgbClr val="3C8D28"/>
                </a:solidFill>
                <a:latin typeface="Arturo Heavy"/>
              </a:rPr>
              <a:t>Карточки "погода"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82" t="8626" r="0" b="77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51807" b="54452"/>
          <a:stretch>
            <a:fillRect/>
          </a:stretch>
        </p:blipFill>
        <p:spPr>
          <a:xfrm flipH="false" flipV="false" rot="0">
            <a:off x="327318" y="3230170"/>
            <a:ext cx="4419339" cy="491067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53221" r="53536" b="0"/>
          <a:stretch>
            <a:fillRect/>
          </a:stretch>
        </p:blipFill>
        <p:spPr>
          <a:xfrm flipH="false" flipV="false" rot="0">
            <a:off x="9416584" y="3230170"/>
            <a:ext cx="4148702" cy="49106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53035" t="53074" r="0" b="0"/>
          <a:stretch>
            <a:fillRect/>
          </a:stretch>
        </p:blipFill>
        <p:spPr>
          <a:xfrm flipH="false" flipV="false" rot="0">
            <a:off x="13841251" y="3230170"/>
            <a:ext cx="4180199" cy="491067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52489" t="0" r="0" b="52991"/>
          <a:stretch>
            <a:fillRect/>
          </a:stretch>
        </p:blipFill>
        <p:spPr>
          <a:xfrm flipH="false" flipV="false" rot="0">
            <a:off x="4922657" y="3230170"/>
            <a:ext cx="4221343" cy="491067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327318" y="372344"/>
            <a:ext cx="14873477" cy="1520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05"/>
              </a:lnSpc>
            </a:pPr>
            <a:r>
              <a:rPr lang="en-US" sz="8789">
                <a:solidFill>
                  <a:srgbClr val="6E9B0E"/>
                </a:solidFill>
                <a:latin typeface="Arturo Heavy"/>
              </a:rPr>
              <a:t>Карточки "деревья"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B7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59" t="18578" r="50639" b="1971"/>
          <a:stretch>
            <a:fillRect/>
          </a:stretch>
        </p:blipFill>
        <p:spPr>
          <a:xfrm flipH="false" flipV="false" rot="0">
            <a:off x="754001" y="2642424"/>
            <a:ext cx="5610070" cy="621114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3052" t="17192" r="50382" b="4384"/>
          <a:stretch>
            <a:fillRect/>
          </a:stretch>
        </p:blipFill>
        <p:spPr>
          <a:xfrm flipH="false" flipV="false" rot="0">
            <a:off x="6953977" y="2642424"/>
            <a:ext cx="5428047" cy="621114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1688" b="0"/>
          <a:stretch>
            <a:fillRect/>
          </a:stretch>
        </p:blipFill>
        <p:spPr>
          <a:xfrm flipH="false" flipV="false" rot="0">
            <a:off x="12899928" y="2642424"/>
            <a:ext cx="4375023" cy="621114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90977" y="372344"/>
            <a:ext cx="14430327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8D28"/>
                </a:solidFill>
                <a:latin typeface="Arturo Heavy"/>
              </a:rPr>
              <a:t>Карточки "одежда"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2489" t="0" r="922" b="0"/>
          <a:stretch>
            <a:fillRect/>
          </a:stretch>
        </p:blipFill>
        <p:spPr>
          <a:xfrm flipH="false" flipV="false" rot="0">
            <a:off x="401970" y="1337507"/>
            <a:ext cx="9982546" cy="670975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737565" y="1337507"/>
            <a:ext cx="6989332" cy="67097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DAEv4ZJB0b8</dc:identifier>
  <dcterms:modified xsi:type="dcterms:W3CDTF">2011-08-01T06:04:30Z</dcterms:modified>
  <cp:revision>1</cp:revision>
  <dc:title>Природный календарь</dc:title>
</cp:coreProperties>
</file>